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</p:sldIdLst>
  <p:sldSz cy="5143500" cx="9144000"/>
  <p:notesSz cx="6858000" cy="9144000"/>
  <p:embeddedFontLst>
    <p:embeddedFont>
      <p:font typeface="Roboto"/>
      <p:regular r:id="rId53"/>
      <p:bold r:id="rId54"/>
      <p:italic r:id="rId55"/>
      <p:boldItalic r:id="rId56"/>
    </p:embeddedFont>
    <p:embeddedFont>
      <p:font typeface="Merriweather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C876B5C-07AC-4F73-A7BE-F9739C8E79E6}">
  <a:tblStyle styleId="{EC876B5C-07AC-4F73-A7BE-F9739C8E79E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Merriweather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Roboto-regular.fntdata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Roboto-italic.fntdata"/><Relationship Id="rId10" Type="http://schemas.openxmlformats.org/officeDocument/2006/relationships/slide" Target="slides/slide4.xml"/><Relationship Id="rId54" Type="http://schemas.openxmlformats.org/officeDocument/2006/relationships/font" Target="fonts/Roboto-bold.fntdata"/><Relationship Id="rId13" Type="http://schemas.openxmlformats.org/officeDocument/2006/relationships/slide" Target="slides/slide7.xml"/><Relationship Id="rId57" Type="http://schemas.openxmlformats.org/officeDocument/2006/relationships/font" Target="fonts/Merriweather-regular.fntdata"/><Relationship Id="rId12" Type="http://schemas.openxmlformats.org/officeDocument/2006/relationships/slide" Target="slides/slide6.xml"/><Relationship Id="rId56" Type="http://schemas.openxmlformats.org/officeDocument/2006/relationships/font" Target="fonts/Roboto-boldItalic.fntdata"/><Relationship Id="rId15" Type="http://schemas.openxmlformats.org/officeDocument/2006/relationships/slide" Target="slides/slide9.xml"/><Relationship Id="rId59" Type="http://schemas.openxmlformats.org/officeDocument/2006/relationships/font" Target="fonts/Merriweather-italic.fntdata"/><Relationship Id="rId14" Type="http://schemas.openxmlformats.org/officeDocument/2006/relationships/slide" Target="slides/slide8.xml"/><Relationship Id="rId58" Type="http://schemas.openxmlformats.org/officeDocument/2006/relationships/font" Target="fonts/Merriweather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7e9eb588d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7e9eb588d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b3d81093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b3d81093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3d810939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b3d810939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b6561ed02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b6561ed02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3d810939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3d810939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6561ed02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6561ed02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b4e78637d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b4e78637d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b60b6920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b60b6920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b4e78637d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b4e78637d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b60b69203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b60b69203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7e9eb588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a7e9eb588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b4e78637d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b4e78637d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6561ed02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6561ed02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94fa4da1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94fa4da1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94fa4da1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94fa4da1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94fa4da1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94fa4da1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94fa4da1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94fa4da1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ab91b965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ab91b965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b3d810939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b3d810939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b4e78637d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b4e78637d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3fd2e82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3fd2e82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a7e9eb588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a7e9eb588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b44749c8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b44749c8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b56032301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b5603230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f8130c5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f8130c5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b56032301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b56032301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b56032301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b56032301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b588b1822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b588b1822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794fa4da1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794fa4da1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b3d810939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b3d810939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aaf3b016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aaf3b016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af9ba808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af9ba808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b1c2c6440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b1c2c6440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b44749c80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b44749c80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b947ef12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b947ef12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b588b1822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b588b1822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b44749c80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b44749c80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b989bdae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b989bdae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a7e9eb588d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a7e9eb588d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a7e9eb588d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a7e9eb588d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7e9eb588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a7e9eb588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7e9eb588d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7e9eb588d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1c2c6440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b1c2c6440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b1c2c6440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b1c2c6440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b1ff0fea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b1ff0fea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take.net/blog/devs/documentar-api" TargetMode="External"/><Relationship Id="rId4" Type="http://schemas.openxmlformats.org/officeDocument/2006/relationships/hyperlink" Target="https://enotas.com.br/blog/documentar-uma-api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apiurban.herokuapp.com/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github.com/henriquecefet/apiurban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www.youtube.com/watch?v=RISbay-4yW4&amp;feature=youtu.be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Proposta de Sistema-de-Sistemas Reconhecido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Thiago de Moura Parracho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Henrique Soares Rodrigues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Arquitetura</a:t>
            </a:r>
            <a:endParaRPr/>
          </a:p>
        </p:txBody>
      </p:sp>
      <p:sp>
        <p:nvSpPr>
          <p:cNvPr id="129" name="Google Shape;129;p22"/>
          <p:cNvSpPr txBox="1"/>
          <p:nvPr/>
        </p:nvSpPr>
        <p:spPr>
          <a:xfrm>
            <a:off x="228850" y="4440150"/>
            <a:ext cx="40152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O ator por ser um usuário humano ou outro sistema, como um site, aplicativo ou bot.</a:t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3025" y="457200"/>
            <a:ext cx="4820976" cy="4026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Casos de uso</a:t>
            </a:r>
            <a:endParaRPr/>
          </a:p>
        </p:txBody>
      </p:sp>
      <p:sp>
        <p:nvSpPr>
          <p:cNvPr id="136" name="Google Shape;136;p23"/>
          <p:cNvSpPr txBox="1"/>
          <p:nvPr/>
        </p:nvSpPr>
        <p:spPr>
          <a:xfrm>
            <a:off x="228850" y="4440150"/>
            <a:ext cx="40152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O ator por ser um usuário humano ou outro sistema, como um site, aplicativo ou bot.</a:t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050" y="427875"/>
            <a:ext cx="4705636" cy="428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Recomendar vários hotspots de uma cidade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baseando-se no clima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4644675" y="161125"/>
            <a:ext cx="4166400" cy="47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595959"/>
              </a:solidFill>
              <a:highlight>
                <a:srgbClr val="EDEBE9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Nome: Recomendar vários hotspots de uma cidade baseando-se no clima.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Objetivo: Possibilitar o ator saber quais pontos turísticos ele pode ir através dos dados climáticos.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Atores: ator.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Pré-condições:	​O ator possuir acesso ao link do método.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Trigger: O ator enviar a requisição ao sistema.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Fluxo Principal:  ​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1 - O ator informa ao sistema o nome de uma cidade.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2 - O sistema retorna uma lista de pontos turísticos(hotspots) da cidade informada contendo os seguintes dados dos hotspots: nome, imagem, latitude, longitude, link para o site, dado booleano se é ao ar livre ou não e, a partir deste último dado, o status de recomendação de hoje, a condição climática de hoje, e os status de recomendação e as condições climáticas de 9 dias a frente no futuro.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000"/>
              <a:t>: </a:t>
            </a: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Recomendar vários hotspots de uma cidade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baseando-se no clima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4644675" y="161125"/>
            <a:ext cx="4166400" cy="47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Fluxo Alternativo: 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Subfluxo 1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1 - Ao informar ao sistema o nome de uma cidade, o ator comete algum erro.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2 - O sistema retorna o erro 404.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Subfluxo 2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1 - O ator informa o nome de uma cidade que não está cadastrada.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2 - O sistema retorna um JSON vazio.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Extensões:​ NA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Pós-condições: .​Pontos turísticos recomendados baseando-se dos dados climáticos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Regras de negócio: NA</a:t>
            </a:r>
            <a:endParaRPr sz="950">
              <a:solidFill>
                <a:srgbClr val="595959"/>
              </a:solidFill>
              <a:highlight>
                <a:srgbClr val="EDEBE9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000"/>
              <a:t>: 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Recomendar um hotspot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baseando-se no clima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6"/>
          <p:cNvSpPr txBox="1"/>
          <p:nvPr>
            <p:ph idx="1" type="body"/>
          </p:nvPr>
        </p:nvSpPr>
        <p:spPr>
          <a:xfrm>
            <a:off x="4626900" y="522450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Nome: Recomendar um hotspot baseando-se no clima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Objetivo: Possibilitar o ator  saber se é recomendado ou não ir a um ponto turístico através dos dados climáticos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Atores: ator.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Pré-condições:	​O ator possuir acesso ao link do método.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Trigger: O ator enviar a requisição ao sistema.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Fluxo Principal:  ​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1 - O ator informa o nome de um ponto turístico(hotspot).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2 -  O sistema retorna os dados do hotspot contendo os seguintes dados: nome, imagem, latitude, longitude, link para o site, dado booleano se é ao ar livre ou não e a partir deste dado o status de recomendação de hoje, a condição climática de hoje, e os status de recomendação e as condições climáticas de 9 dias a frente no futuro.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Recomendar um hotspot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baseando-se no clima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7"/>
          <p:cNvSpPr txBox="1"/>
          <p:nvPr>
            <p:ph idx="1" type="body"/>
          </p:nvPr>
        </p:nvSpPr>
        <p:spPr>
          <a:xfrm>
            <a:off x="4626900" y="522450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Fluxo Alternativo: 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subfluxo 1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1 - Ao informar ao sistema o nome do ponto turístico, o ator comete algum erro.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2 - O sistema retorna o erro 404.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subfluxo 2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1 - O ator informa o nome de um ponto turístico que não está cadastrado.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2 - O sistema retorna um JSON vazio.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Extensões:​ NA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Pós-condições: .​Ponto turístico recomendado baseando-se dos dados climáticos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000"/>
              <a:t>Regras de negócio: NA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Recomendar vários hotspots de uma cidade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baseando-se nos dados da pandemia</a:t>
            </a:r>
            <a:endParaRPr/>
          </a:p>
        </p:txBody>
      </p:sp>
      <p:sp>
        <p:nvSpPr>
          <p:cNvPr id="167" name="Google Shape;167;p28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Nome: Recomendar vários hotspots de uma cidade baseando-se nos dados da pandemia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Objetivo: Possibilitar o ator  saber se é recomendado ou não ir a um ponto turístico através dos dados da pandemia de covid-19.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Atores: ator.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Pré-condições:	​O ator possuir acesso ao link do método.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Trigger: O ator enviar a requisição ao sistema.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Fluxo Principal:  ​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1 - O ator informa ao sistema o nome de uma cidade.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2 - O sistema retorna uma lista de pontos turísticos(hotspots) da cidade informada contendo os seguintes dados dos hotspots: nome, imagem, latitude, longitude, link para o site, dado booleano se é ao ar livre ou não e, a partir deste último dado, o status de recomendação de hoje baseando-se nos dados de taxa de crescimento de casos de mortes da pandemia de covid-19.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Recomendar vários hotspots de uma cidade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baseando-se nos dados da pandemia</a:t>
            </a:r>
            <a:endParaRPr/>
          </a:p>
        </p:txBody>
      </p:sp>
      <p:sp>
        <p:nvSpPr>
          <p:cNvPr id="173" name="Google Shape;173;p29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Fluxo Alternativo: 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Subfluxo 1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1 - Ao informar ao sistema o nome de uma cidade, o ator comete algum erro.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2 - O sistema retorna o erro 404.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Subfluxo 2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1 - O ator informa o nome de uma cidade que não está cadastrada.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2 - O sistema retorna um JSON vazio.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Extensões:​ NA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Pós-condições: .​Pontos turísticos recomendados baseando-se dos dados da pandemia de covid-19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000"/>
              <a:t>Regras de negócio: NA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Recomendar um hotspot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baseando-se nos dados da pandemia</a:t>
            </a:r>
            <a:endParaRPr/>
          </a:p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Nome: Recomendar um hotspot  baseando-se nos dados da pandemia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Objetivo: Possibilitar o ator  saber se é recomendado ou não ir a um ponto turístico através dos dados da pandemia de covid-19.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Atores: ator.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Pré-condições:	​O ator possuir acesso ao link do método.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Trigger: O ator enviar a requisição ao sistema.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Fluxo Principal:  ​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1 - O ator informa o nome de um ponto turístico(hotspot).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2 -  O sistema retorna os dados do hotspot contendo os seguintes dados: nome, imagem, latitude, longitude, link para o site, dado booleano se é ao ar livre ou não e, a partir deste último dado, o status de recomendação de hoje baseando-se nos dados de taxa de crescimento de casos de mortes da pandemia de covid-19.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Recomendar um hotspot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baseando-se nos dados da pandemia</a:t>
            </a:r>
            <a:endParaRPr/>
          </a:p>
        </p:txBody>
      </p:sp>
      <p:sp>
        <p:nvSpPr>
          <p:cNvPr id="185" name="Google Shape;185;p31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Fluxo Alternativo: 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Subfluxo 1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1 - Ao informar ao sistema o nome de um ponto turístico, o ator comete algum erro.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2 - O sistema retorna o erro 404.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Subfluxo 2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1 - O ator informa o nome de um ponto turístico que não está cadastrado..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2 - O sistema retorna um JSON vazio.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Extensões:​ NA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Pós-condições: .​Ponto turístico recomendado baseando-se dos dados da pandemia de covid-19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000"/>
              <a:t>Regras de negócio: NA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Contexto</a:t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12" y="1572125"/>
            <a:ext cx="2506634" cy="18987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4572000" y="505800"/>
            <a:ext cx="4360500" cy="41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pt-BR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 clima pode impactar no turismo de uma cidade.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pt-BR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Precipitações podem fazer com que alguns pontos turísticos ao ar livre, como o Pão de Açúcar, fiquem fechados ou inacessíveis.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pt-BR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Seria importante o turista saber o clima atual e a previsão do tempo.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Atualizar dados da pandemia</a:t>
            </a:r>
            <a:endParaRPr/>
          </a:p>
        </p:txBody>
      </p:sp>
      <p:sp>
        <p:nvSpPr>
          <p:cNvPr id="191" name="Google Shape;191;p32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Nome: Atualizar dados da pandemia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Objetivo: Possibilitar que o sistema calcule as taxas de crescimento de casos e mortes da pandemia de covid-19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Atores: administrador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Pré-condições:	​O administrador possuir acesso ao link do método.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Trigger: O administrado enviar a requisição ao sistema.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Fluxo Principal:  ​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1 - O administrador solicita que o sistema atualize os dados.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2 - O sistema pega os dados atuais de casos e mortes para cada estado(se a cidade for no Brasil) ou para cada país(se a cidade for estrangeira) e a partir destes dados as taxas de crescimento dos números de casos e mortes.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Atualizar dados da pandemia</a:t>
            </a:r>
            <a:endParaRPr/>
          </a:p>
        </p:txBody>
      </p:sp>
      <p:sp>
        <p:nvSpPr>
          <p:cNvPr id="197" name="Google Shape;197;p33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Fluxo Alternativo: NA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Extensões:​ NA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Pós-condições: Dados atualizados e taxas de crescimento de casos e mortes calculadas.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000"/>
              <a:t>Regras de negócio: NA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type="title"/>
          </p:nvPr>
        </p:nvSpPr>
        <p:spPr>
          <a:xfrm>
            <a:off x="311725" y="500925"/>
            <a:ext cx="3706500" cy="27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Recomendar vários hotspots baseando-se nos dados climáticos e da pandemia de covid-19</a:t>
            </a:r>
            <a:endParaRPr/>
          </a:p>
        </p:txBody>
      </p:sp>
      <p:sp>
        <p:nvSpPr>
          <p:cNvPr id="203" name="Google Shape;203;p34"/>
          <p:cNvSpPr txBox="1"/>
          <p:nvPr>
            <p:ph idx="1" type="body"/>
          </p:nvPr>
        </p:nvSpPr>
        <p:spPr>
          <a:xfrm>
            <a:off x="46570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Nome: Recomendar vários hotspots baseando-se nos dados climáticos e da pandemia de covid-19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Objetivo: Possibilitar o ator  saber se é recomendado ou não ir a um ponto turístico através dos dados climáticos e os da pandemia de covid-19.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Atores: ator.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Pré-condições:	​O ator possuir acesso ao link do método.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Trigger: O ator enviar a requisição ao sistema.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Fluxo Principal:  ​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1 - O ator informa o nome de uma cidade..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000"/>
              <a:t>2 -  O sistema retorna uma lista de pontos turísticos(hotspots) da cidade informada com os seguintes dados de cada hotspot : nome, imagem, latitude, longitude, link para o site, dado booleano se é ao ar livre ou não e, a partir deste último dado, o status de recomendação de hoje dos 9 dias seguintes baseando-se nos dados climáticos  de taxa de crescimento de casos de mortes da pandemia de covid-19.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/>
          <p:nvPr>
            <p:ph type="title"/>
          </p:nvPr>
        </p:nvSpPr>
        <p:spPr>
          <a:xfrm>
            <a:off x="311725" y="500925"/>
            <a:ext cx="3706500" cy="27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Recomendar vários hotspots baseando-se nos dados climáticos e da pandemia de covid-19</a:t>
            </a:r>
            <a:endParaRPr/>
          </a:p>
        </p:txBody>
      </p:sp>
      <p:sp>
        <p:nvSpPr>
          <p:cNvPr id="209" name="Google Shape;209;p35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Fluxo Alternativo: 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Subfluxo 1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1 - Ao informar ao sistema o nome de uma cidade, o ator comete algum erro.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2 - O sistema retorna o erro 404.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Subfluxo 2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1 - O ator informa o nome de uma cidade que não está cadastrada.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2 - O sistema retorna um JSON vazio.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Extensões:​ NA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Pós-condições: .​Pontos turísticos recomendados baseando-se dos dados climáticos e os da pandemia de covid-19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000"/>
              <a:t>Regras de negócio: NA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/>
          <p:nvPr>
            <p:ph type="title"/>
          </p:nvPr>
        </p:nvSpPr>
        <p:spPr>
          <a:xfrm>
            <a:off x="311725" y="500925"/>
            <a:ext cx="3706500" cy="26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Recomendar um hotspot baseando-se nos dados climáticos e da pandemia de covid-19</a:t>
            </a:r>
            <a:endParaRPr/>
          </a:p>
        </p:txBody>
      </p:sp>
      <p:sp>
        <p:nvSpPr>
          <p:cNvPr id="215" name="Google Shape;215;p3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Nome: Recomendar um hotspot baseando-se nos dados climáticos e da pandemia de covid-19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Objetivo: Possibilitar o ator  saber se é recomendado ou não ir a um ponto turístico através dos dados climáticos e os da pandemia de covid-19.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Atores: ator.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Pré-condições:	​O ator possuir acesso ao link do método.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Trigger: O ator enviar a requisição ao sistema.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Fluxo Principal:  ​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1 - O ator informa o nome de um ponto turístico(hotspot).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000"/>
              <a:t>2 -  O sistema retorna os dados do hotspot contendo os seguintes dados: nome, imagem, latitude, longitude, link para o site, dado booleano se é ao ar livre ou não e, a partir deste último dado, o status de recomendação de hoje e dos 9 dias seguintes  baseando-se nos dados climáticos nos dados de taxa de crescimento de casos de mortes da pandemia de covid-19.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/>
          <p:nvPr>
            <p:ph type="title"/>
          </p:nvPr>
        </p:nvSpPr>
        <p:spPr>
          <a:xfrm>
            <a:off x="311725" y="500925"/>
            <a:ext cx="3706500" cy="26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Recomendar um hotspot baseando-se nos dados climáticos e da pandemia de covid-19</a:t>
            </a:r>
            <a:endParaRPr/>
          </a:p>
        </p:txBody>
      </p:sp>
      <p:sp>
        <p:nvSpPr>
          <p:cNvPr id="221" name="Google Shape;221;p3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Fluxo Alternativo: 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Subfluxo 1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1 - Ao informar ao sistema o nome do ponto turístico, o ator comete algum erro.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2 - O sistema retorna o erro 404.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Subfluxo 2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1 - O ator informa o nome de um ponto turístico que não está cadastrado.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2 - O sistema retorna um JSON vazio.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Extensões:​ NA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000"/>
              <a:t>Pós-condições: .​Ponto turístico recomendado baseando-se dos dados da pandemia de covid-19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000"/>
              <a:t>Regras de negócio: NA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>
            <p:ph type="title"/>
          </p:nvPr>
        </p:nvSpPr>
        <p:spPr>
          <a:xfrm>
            <a:off x="311725" y="500925"/>
            <a:ext cx="42603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Diagrama de classes</a:t>
            </a:r>
            <a:endParaRPr/>
          </a:p>
        </p:txBody>
      </p:sp>
      <p:pic>
        <p:nvPicPr>
          <p:cNvPr id="227" name="Google Shape;22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988" y="1014100"/>
            <a:ext cx="7248033" cy="41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Critérios de recomendação através dos dados do HGWeather</a:t>
            </a:r>
            <a:endParaRPr/>
          </a:p>
        </p:txBody>
      </p:sp>
      <p:sp>
        <p:nvSpPr>
          <p:cNvPr id="233" name="Google Shape;233;p39"/>
          <p:cNvSpPr txBox="1"/>
          <p:nvPr>
            <p:ph idx="1" type="body"/>
          </p:nvPr>
        </p:nvSpPr>
        <p:spPr>
          <a:xfrm>
            <a:off x="4653550" y="316650"/>
            <a:ext cx="4166400" cy="4510200"/>
          </a:xfrm>
          <a:prstGeom prst="rect">
            <a:avLst/>
          </a:prstGeom>
        </p:spPr>
        <p:txBody>
          <a:bodyPr anchorCtr="0" anchor="t" bIns="90000" lIns="90000" spcFirstLastPara="1" rIns="91425" wrap="square" tIns="12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Para os pontos turísticos ao ar livre:</a:t>
            </a:r>
            <a:endParaRPr sz="1500"/>
          </a:p>
          <a:p>
            <a:pPr indent="-289650" lvl="0" marL="424799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Status do clima: </a:t>
            </a:r>
            <a:r>
              <a:rPr lang="pt-BR" sz="1500">
                <a:solidFill>
                  <a:srgbClr val="0000FF"/>
                </a:solidFill>
              </a:rPr>
              <a:t>storm</a:t>
            </a:r>
            <a:r>
              <a:rPr lang="pt-BR" sz="1500"/>
              <a:t>(tempestade), </a:t>
            </a:r>
            <a:r>
              <a:rPr lang="pt-BR" sz="1500">
                <a:solidFill>
                  <a:srgbClr val="0000FF"/>
                </a:solidFill>
              </a:rPr>
              <a:t>hail</a:t>
            </a:r>
            <a:r>
              <a:rPr lang="pt-BR" sz="1500"/>
              <a:t>(neblina) ou </a:t>
            </a:r>
            <a:r>
              <a:rPr lang="pt-BR" sz="1500">
                <a:solidFill>
                  <a:srgbClr val="0000FF"/>
                </a:solidFill>
              </a:rPr>
              <a:t>rain</a:t>
            </a:r>
            <a:r>
              <a:rPr lang="pt-BR" sz="1500"/>
              <a:t>(chuva), o status de recomendação é </a:t>
            </a:r>
            <a:r>
              <a:rPr b="1" lang="pt-BR" sz="1500"/>
              <a:t>Não Recomendado.</a:t>
            </a:r>
            <a:endParaRPr b="1" sz="1500"/>
          </a:p>
          <a:p>
            <a:pPr indent="-289650" lvl="0" marL="4247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Status do clima</a:t>
            </a:r>
            <a:r>
              <a:rPr lang="pt-BR" sz="1500"/>
              <a:t>: </a:t>
            </a:r>
            <a:r>
              <a:rPr lang="pt-BR" sz="1500">
                <a:solidFill>
                  <a:srgbClr val="0000FF"/>
                </a:solidFill>
              </a:rPr>
              <a:t>cloud</a:t>
            </a:r>
            <a:r>
              <a:rPr lang="pt-BR" sz="1500"/>
              <a:t>(nublado) ou </a:t>
            </a:r>
            <a:r>
              <a:rPr lang="pt-BR" sz="1500">
                <a:solidFill>
                  <a:srgbClr val="0000FF"/>
                </a:solidFill>
              </a:rPr>
              <a:t>fog</a:t>
            </a:r>
            <a:r>
              <a:rPr lang="pt-BR" sz="1500"/>
              <a:t>(neblina), o status de recomendação é </a:t>
            </a:r>
            <a:r>
              <a:rPr b="1" lang="pt-BR" sz="1500"/>
              <a:t>Pouco</a:t>
            </a:r>
            <a:r>
              <a:rPr lang="pt-BR" sz="1500"/>
              <a:t> </a:t>
            </a:r>
            <a:r>
              <a:rPr b="1" lang="pt-BR" sz="1500"/>
              <a:t>Recomendado</a:t>
            </a:r>
            <a:r>
              <a:rPr lang="pt-BR" sz="1500"/>
              <a:t>.</a:t>
            </a:r>
            <a:endParaRPr sz="1500"/>
          </a:p>
          <a:p>
            <a:pPr indent="-289650" lvl="0" marL="4247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Caso o clima não estiver nas condições acima, então o status de de recomendação é </a:t>
            </a:r>
            <a:r>
              <a:rPr b="1" lang="pt-BR" sz="1500"/>
              <a:t>Recomendado</a:t>
            </a:r>
            <a:endParaRPr b="1" sz="1500"/>
          </a:p>
          <a:p>
            <a:pPr indent="-289650" lvl="0" marL="4247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A condição </a:t>
            </a:r>
            <a:r>
              <a:rPr lang="pt-BR" sz="1500">
                <a:solidFill>
                  <a:srgbClr val="0000FF"/>
                </a:solidFill>
              </a:rPr>
              <a:t>snow</a:t>
            </a:r>
            <a:r>
              <a:rPr lang="pt-BR" sz="1500"/>
              <a:t>(neve) não foi incluída pois dependendo da situação, pode ser tanto um empecilho ou um atrativo para o turismo.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Critérios de recomendação através dos dados do Covid19 Brazil</a:t>
            </a:r>
            <a:endParaRPr/>
          </a:p>
        </p:txBody>
      </p:sp>
      <p:sp>
        <p:nvSpPr>
          <p:cNvPr id="239" name="Google Shape;239;p40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 os pontos turísticos fechados(não ao ar livre):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Caso a taxa de crescimento no número de casos ou a taxa de crescimento no número de mortes for maior do que 1%(0,01) então o status de recomendação é </a:t>
            </a:r>
            <a:r>
              <a:rPr b="1" lang="pt-BR"/>
              <a:t>Não</a:t>
            </a:r>
            <a:r>
              <a:rPr lang="pt-BR"/>
              <a:t> </a:t>
            </a:r>
            <a:r>
              <a:rPr b="1" lang="pt-BR"/>
              <a:t>Recomendado</a:t>
            </a:r>
            <a:r>
              <a:rPr lang="pt-BR"/>
              <a:t>, caso for entre 0,6% e 1%, é </a:t>
            </a:r>
            <a:r>
              <a:rPr b="1" lang="pt-BR"/>
              <a:t>Pouco</a:t>
            </a:r>
            <a:r>
              <a:rPr b="1" lang="pt-BR"/>
              <a:t> Recomendado</a:t>
            </a:r>
            <a:r>
              <a:rPr lang="pt-BR"/>
              <a:t>, caso for menor do que 0,6%, é </a:t>
            </a:r>
            <a:r>
              <a:rPr b="1" lang="pt-BR"/>
              <a:t>Recomendado.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Para pontos turísticos ao ar livre: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Caso a taxa de crescimento no número de casos ou a taxa de crescimento no número de mortes for maior do que 2%(0,02) então o status de recomendação é </a:t>
            </a:r>
            <a:r>
              <a:rPr b="1" lang="pt-BR"/>
              <a:t>Não</a:t>
            </a:r>
            <a:r>
              <a:rPr lang="pt-BR"/>
              <a:t> </a:t>
            </a:r>
            <a:r>
              <a:rPr b="1" lang="pt-BR"/>
              <a:t>Recomendado</a:t>
            </a:r>
            <a:r>
              <a:rPr lang="pt-BR"/>
              <a:t>, caso for entre 1,2% e 2% é </a:t>
            </a:r>
            <a:r>
              <a:rPr b="1" lang="pt-BR"/>
              <a:t>Pouco Recomendado</a:t>
            </a:r>
            <a:r>
              <a:rPr lang="pt-BR"/>
              <a:t>, caso for menor do que 1,2% é </a:t>
            </a:r>
            <a:r>
              <a:rPr b="1" lang="pt-BR"/>
              <a:t>Recomendado.</a:t>
            </a:r>
            <a:endParaRPr/>
          </a:p>
        </p:txBody>
      </p:sp>
      <p:sp>
        <p:nvSpPr>
          <p:cNvPr id="240" name="Google Shape;240;p40"/>
          <p:cNvSpPr txBox="1"/>
          <p:nvPr/>
        </p:nvSpPr>
        <p:spPr>
          <a:xfrm>
            <a:off x="4483325" y="4663025"/>
            <a:ext cx="277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Roboto"/>
                <a:ea typeface="Roboto"/>
                <a:cs typeface="Roboto"/>
                <a:sym typeface="Roboto"/>
              </a:rPr>
              <a:t>*Critérios a serem estudados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Utilizando ambos os critérios</a:t>
            </a:r>
            <a:endParaRPr/>
          </a:p>
        </p:txBody>
      </p:sp>
      <p:sp>
        <p:nvSpPr>
          <p:cNvPr id="246" name="Google Shape;246;p41"/>
          <p:cNvSpPr txBox="1"/>
          <p:nvPr>
            <p:ph idx="1" type="body"/>
          </p:nvPr>
        </p:nvSpPr>
        <p:spPr>
          <a:xfrm>
            <a:off x="4644675" y="61975"/>
            <a:ext cx="4166400" cy="49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 pontos turísticos ao ar livre: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47" name="Google Shape;247;p41"/>
          <p:cNvGraphicFramePr/>
          <p:nvPr/>
        </p:nvGraphicFramePr>
        <p:xfrm>
          <a:off x="4471700" y="354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{EC876B5C-07AC-4F73-A7BE-F9739C8E79E6}</a:tableStyleId>
              </a:tblPr>
              <a:tblGrid>
                <a:gridCol w="1688400"/>
                <a:gridCol w="1936700"/>
                <a:gridCol w="1183525"/>
              </a:tblGrid>
              <a:tr h="624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Recomendação através do clima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Recomendação através da pandemia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Recomendação Geral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841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Não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  recomendado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Pouco recomendado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Não recomendado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841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Não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  recomendado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Recomendado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Não recomendado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841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Pouco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  recomendado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Recomendado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Pouco recomendado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841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Todos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Não recomendado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Não recomendado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624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Recomendado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Recomendado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Recomendado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Contexto</a:t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25" y="1501450"/>
            <a:ext cx="1981517" cy="18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4572000" y="1375950"/>
            <a:ext cx="4343700" cy="23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pt-BR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Pandemia de covid-19.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pt-BR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Risco de contágio em pontos turísticos fechados (não ao ar livre).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pt-BR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Cidades com alto número de casos da doença.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2"/>
          <p:cNvSpPr txBox="1"/>
          <p:nvPr>
            <p:ph type="title"/>
          </p:nvPr>
        </p:nvSpPr>
        <p:spPr>
          <a:xfrm>
            <a:off x="311725" y="148725"/>
            <a:ext cx="3706500" cy="12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Accountability Suggestion Map</a:t>
            </a:r>
            <a:endParaRPr/>
          </a:p>
        </p:txBody>
      </p:sp>
      <p:pic>
        <p:nvPicPr>
          <p:cNvPr id="253" name="Google Shape;25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350" y="1094400"/>
            <a:ext cx="7917288" cy="404910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2"/>
          <p:cNvSpPr txBox="1"/>
          <p:nvPr/>
        </p:nvSpPr>
        <p:spPr>
          <a:xfrm>
            <a:off x="4534125" y="102425"/>
            <a:ext cx="4507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Fonte: </a:t>
            </a:r>
            <a:r>
              <a:rPr lang="pt-BR" sz="1000">
                <a:solidFill>
                  <a:srgbClr val="222222"/>
                </a:solidFill>
                <a:highlight>
                  <a:srgbClr val="FFFFFF"/>
                </a:highlight>
              </a:rPr>
              <a:t>Cordeiro, Felipe, et al. "Towards an Accountability Suggestion Map for Supporting Information Systems Management Based on Systems Thinking." </a:t>
            </a:r>
            <a:r>
              <a:rPr i="1" lang="pt-BR" sz="1000">
                <a:solidFill>
                  <a:srgbClr val="222222"/>
                </a:solidFill>
                <a:highlight>
                  <a:srgbClr val="FFFFFF"/>
                </a:highlight>
              </a:rPr>
              <a:t>2020 IEEE 21st International Conference on Information Reuse and Integration for Data Science (IRI)</a:t>
            </a:r>
            <a:r>
              <a:rPr lang="pt-BR" sz="1000">
                <a:solidFill>
                  <a:srgbClr val="222222"/>
                </a:solidFill>
                <a:highlight>
                  <a:srgbClr val="FFFFFF"/>
                </a:highlight>
              </a:rPr>
              <a:t>. IEEE, 2020.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Especificação da API</a:t>
            </a:r>
            <a:endParaRPr/>
          </a:p>
        </p:txBody>
      </p:sp>
      <p:sp>
        <p:nvSpPr>
          <p:cNvPr id="260" name="Google Shape;260;p43"/>
          <p:cNvSpPr txBox="1"/>
          <p:nvPr>
            <p:ph idx="1" type="body"/>
          </p:nvPr>
        </p:nvSpPr>
        <p:spPr>
          <a:xfrm>
            <a:off x="4572000" y="579300"/>
            <a:ext cx="42390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Importância de Documentar a API</a:t>
            </a:r>
            <a:endParaRPr/>
          </a:p>
        </p:txBody>
      </p:sp>
      <p:sp>
        <p:nvSpPr>
          <p:cNvPr id="261" name="Google Shape;261;p43"/>
          <p:cNvSpPr txBox="1"/>
          <p:nvPr/>
        </p:nvSpPr>
        <p:spPr>
          <a:xfrm>
            <a:off x="4483050" y="1665525"/>
            <a:ext cx="44169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Principal ferramenta em que os devs se apoiam para utilizar a API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Com a documentação os devs 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têm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 uma visão clara do produto e de como o código pode funcionar em conjunto com o software deles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Sem a documentação a pessoa que irá utilizá-la vai perder tempo tentando desvendar seu funcionamento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43"/>
          <p:cNvSpPr txBox="1"/>
          <p:nvPr/>
        </p:nvSpPr>
        <p:spPr>
          <a:xfrm>
            <a:off x="4432525" y="4649025"/>
            <a:ext cx="731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Fontes: </a:t>
            </a:r>
            <a:r>
              <a:rPr lang="pt-BR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https://take.net/blog/devs/documentar-api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 e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  	  </a:t>
            </a:r>
            <a:r>
              <a:rPr lang="pt-BR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https://enotas.com.br/blog/documentar-uma-api/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Especificação da API</a:t>
            </a:r>
            <a:endParaRPr/>
          </a:p>
        </p:txBody>
      </p:sp>
      <p:sp>
        <p:nvSpPr>
          <p:cNvPr id="268" name="Google Shape;268;p44"/>
          <p:cNvSpPr txBox="1"/>
          <p:nvPr>
            <p:ph idx="1" type="body"/>
          </p:nvPr>
        </p:nvSpPr>
        <p:spPr>
          <a:xfrm>
            <a:off x="4644675" y="198300"/>
            <a:ext cx="4166400" cy="44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api-recomendar-hotspots{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"nome": "recomendar-hotspots",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"descrição": "Esta API possui funções que recomendam pontos turísticos baseando- 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 em condições climáticas e nas estatísticas da pandemia de covid-19.",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"contato":{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"nome": "suporte-api",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"e-mail": "henrique.rodrigues@uniriotec.br"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},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"versão": "1.4",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"métodos": {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[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{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"função": "recomendarCidadeClima",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"descrição": "Esta função retorna a lista de pontos turísticos de uma cidade 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e o status de recomendação de cada um baseando-se nas condições climáticas 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de hoje e dos próximos 9 dias.",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"Parâmetro": {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"cidade": "String",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"método": "GET",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“retorno”: “JSON”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“url”:‘https://apiurban.herokuapp.com/api.php?funcao=recomendarCidadeClima&amp;cidade=”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“statusPossiveis”: {“ok”: “200”, “não encontrado”: “404”}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1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Especificação da API</a:t>
            </a:r>
            <a:endParaRPr/>
          </a:p>
        </p:txBody>
      </p:sp>
      <p:sp>
        <p:nvSpPr>
          <p:cNvPr id="274" name="Google Shape;274;p45"/>
          <p:cNvSpPr txBox="1"/>
          <p:nvPr>
            <p:ph idx="1" type="body"/>
          </p:nvPr>
        </p:nvSpPr>
        <p:spPr>
          <a:xfrm>
            <a:off x="4387475" y="198300"/>
            <a:ext cx="4756500" cy="44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{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"função": "recomendarHotspotClima",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"descrição": "Esta função retorna um ponto turístico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e o status de recomendação dele baseando-se nas condições climáticas 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de hoje e dos próximos 9 dias.",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"Parâmetro": {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"nome": "String",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"método": "GET",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“retorno”: “JSON”,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“url”:‘https://apiurban.herokuapp.com/api.php?funcao=recomendarHotspotClima&amp;nome=“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“statusPossiveis”: {“ok”: “200”, “não encontrado”: “404”}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}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},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{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"função": "recomendarCidadeCovid",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"descrição": "Esta função retorna a lista de pontos turísticos de uma cidade 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e o status de recomendação de cada um baseando-se nas estatísticas da 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pandemia de covid-19",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"Parâmetro": {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"cidade": "String",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"método": "GET",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“retorno”: “JSON”,                                     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“url”:‘https://apiurban.herokuapp.com/api.php?funcao=recomendarCidadeCovid&amp;cidade=“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“</a:t>
            </a: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statusPossiveis”: {“ok”: “200”, “não encontrado”: “404”}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},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Especificação da API</a:t>
            </a:r>
            <a:endParaRPr/>
          </a:p>
        </p:txBody>
      </p:sp>
      <p:sp>
        <p:nvSpPr>
          <p:cNvPr id="280" name="Google Shape;280;p46"/>
          <p:cNvSpPr txBox="1"/>
          <p:nvPr>
            <p:ph idx="1" type="body"/>
          </p:nvPr>
        </p:nvSpPr>
        <p:spPr>
          <a:xfrm>
            <a:off x="4644675" y="58600"/>
            <a:ext cx="4166400" cy="44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{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"função": "recomendarHotspotCovid",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"descrição": "Esta função retorna um ponto turístico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e o status de recomendação dele baseando-se nas estatísticas da 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pandemia de covid-19",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"Parâmetro": {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"nome": "String",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"método": "GET",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“retorno”: “JSON”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“url”:‘https://apiurban.herokuapp.com/api.php?funcao=recomendarHotspotCovid&amp;nome=“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“</a:t>
            </a: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statusPossiveis”: {“ok”: “200”, “não encontrado”: “404”}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}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},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{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"função": "retornarCidades",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"descrição": "Esta função retorna as cidades(nome, foto) cadastradas no sistema",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"Parâmetro": {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"nome": "String",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"método": "GET",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“retorno”: “JSON”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“url”:‘https://apiurban.herokuapp.com/api.php?funcao=retornarCidades“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“statusPossiveis”: {“ok”: “200”,}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}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},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Especificação da API</a:t>
            </a:r>
            <a:endParaRPr/>
          </a:p>
        </p:txBody>
      </p:sp>
      <p:sp>
        <p:nvSpPr>
          <p:cNvPr id="286" name="Google Shape;286;p47"/>
          <p:cNvSpPr txBox="1"/>
          <p:nvPr>
            <p:ph idx="1" type="body"/>
          </p:nvPr>
        </p:nvSpPr>
        <p:spPr>
          <a:xfrm>
            <a:off x="4644675" y="58600"/>
            <a:ext cx="4166400" cy="44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{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"procedimento": "atualizarDados",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"descrição": "Esta função atualiza o banco de dados das estatísticas da 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covid-19 e calcula a taxa de crescimento do número de casos e mortes",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“url”:‘https://apiurban.herokuapp.com/api.php?funcao=atualizarDados“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“statusPossiveis”: {“ok”: “200””}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}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Especificação da API</a:t>
            </a:r>
            <a:endParaRPr/>
          </a:p>
        </p:txBody>
      </p:sp>
      <p:sp>
        <p:nvSpPr>
          <p:cNvPr id="292" name="Google Shape;292;p48"/>
          <p:cNvSpPr txBox="1"/>
          <p:nvPr>
            <p:ph idx="1" type="body"/>
          </p:nvPr>
        </p:nvSpPr>
        <p:spPr>
          <a:xfrm>
            <a:off x="4387475" y="0"/>
            <a:ext cx="4659900" cy="43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{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"função": “recomendarCidadeClimaCovid”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"descrição":  "Esta função retorna a lista de pontos turísticos de uma cidade 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e o status de recomendação de cada um baseando-se nas estatísticas da 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pandemia de covid-19 e nas condições climáticas de hoje e dos 9 dias seguintes",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"Parâmetro": {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"nome": "String",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"método": "GET",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“retorno”: “JSON”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“url”:‘https://apiurban.herokuapp.com/api.php?funcao=recomendarCidadeClimaCovid&amp;cidade=“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“statusPossiveis”: {“ok”: “200”, “não encontrado”: “404”}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}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},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{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"função": “recomendarHotspotClimaCovid”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"descrição":  "Esta função retorna um ponto turístico  e o status de    recomendação de cada um baseando-se nas estatísticas da 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pandemia de covid-19 e nas condições climáticas de hoje e dos 9 dias seguintes",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"Parâmetro": {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"nome": "String",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"método": "GET",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“retorno”: “JSON”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“url”:‘https://apiurban.herokuapp.com/api.php?funcao=recomendarHotspotClimaCovid&amp;nome=“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“statusPossiveis”: {“ok”: “200”, “não encontrado”: “404”}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},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]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}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 de retorno </a:t>
            </a:r>
            <a:endParaRPr/>
          </a:p>
        </p:txBody>
      </p:sp>
      <p:sp>
        <p:nvSpPr>
          <p:cNvPr id="298" name="Google Shape;298;p49"/>
          <p:cNvSpPr txBox="1"/>
          <p:nvPr>
            <p:ph idx="1" type="body"/>
          </p:nvPr>
        </p:nvSpPr>
        <p:spPr>
          <a:xfrm>
            <a:off x="4359650" y="0"/>
            <a:ext cx="4681500" cy="50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{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"hotspot":[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{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"id":"3",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"nome":"Cristo Redentor",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"imagem":"https:\/\/cdn-istoedinheiro-ssl.akamaized.net\/wp-content\/uploads\/sites\/17\/2017\/01\/rio-de-janeiro-e-cristo-redentor.jpg",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"latitude":"-22.952021",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"longitude":"-43.210802",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"site":"http:\/\/www.tremdocorcovado.rio\/",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"idcidade":"1",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"ar-livre":"t",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"cidade":"Rio de Janeiro",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"recomendacao":[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   "21\/01\/2021",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   "Ensolarado com muitas nuvens",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   "Pouco recomendado"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],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"recomendacaoFutura":[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   [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      "Sex (22\/01)",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      "Tempo nublado",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      "Pouco recomendado"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   ],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 de retorno</a:t>
            </a:r>
            <a:endParaRPr/>
          </a:p>
        </p:txBody>
      </p:sp>
      <p:sp>
        <p:nvSpPr>
          <p:cNvPr id="304" name="Google Shape;304;p50"/>
          <p:cNvSpPr txBox="1"/>
          <p:nvPr>
            <p:ph idx="1" type="body"/>
          </p:nvPr>
        </p:nvSpPr>
        <p:spPr>
          <a:xfrm>
            <a:off x="4644675" y="111550"/>
            <a:ext cx="4166400" cy="44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5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>
                <a:solidFill>
                  <a:srgbClr val="4A4A4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"hotspot"</a:t>
            </a:r>
            <a:r>
              <a:rPr lang="pt-BR" sz="15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:[</a:t>
            </a:r>
            <a:endParaRPr sz="15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{</a:t>
            </a:r>
            <a:endParaRPr sz="15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pt-BR" sz="1500">
                <a:solidFill>
                  <a:srgbClr val="4A4A4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"id"</a:t>
            </a:r>
            <a:r>
              <a:rPr lang="pt-BR" sz="15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pt-BR" sz="1500">
                <a:solidFill>
                  <a:srgbClr val="77777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"7"</a:t>
            </a:r>
            <a:r>
              <a:rPr lang="pt-BR" sz="15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endParaRPr sz="15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pt-BR" sz="1500">
                <a:solidFill>
                  <a:srgbClr val="4A4A4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"nome"</a:t>
            </a:r>
            <a:r>
              <a:rPr lang="pt-BR" sz="15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pt-BR" sz="1500">
                <a:solidFill>
                  <a:srgbClr val="77777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"Forte de Copacabana"</a:t>
            </a:r>
            <a:r>
              <a:rPr lang="pt-BR" sz="15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endParaRPr sz="15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(...)</a:t>
            </a:r>
            <a:endParaRPr sz="15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‘</a:t>
            </a:r>
            <a:r>
              <a:rPr lang="pt-BR" sz="1500">
                <a:solidFill>
                  <a:srgbClr val="4A4A4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ar-livre"</a:t>
            </a:r>
            <a:r>
              <a:rPr lang="pt-BR" sz="15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pt-BR" sz="1500">
                <a:solidFill>
                  <a:srgbClr val="77777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"t"</a:t>
            </a:r>
            <a:r>
              <a:rPr lang="pt-BR" sz="15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endParaRPr sz="15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pt-BR" sz="1500">
                <a:solidFill>
                  <a:srgbClr val="4A4A4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"recomendacao"</a:t>
            </a:r>
            <a:r>
              <a:rPr lang="pt-BR" sz="15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pt-BR" sz="1500">
                <a:solidFill>
                  <a:srgbClr val="77777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"Nao recomendado"</a:t>
            </a:r>
            <a:endParaRPr sz="1500">
              <a:solidFill>
                <a:srgbClr val="77777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}</a:t>
            </a:r>
            <a:endParaRPr sz="15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],</a:t>
            </a:r>
            <a:endParaRPr sz="15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>
                <a:solidFill>
                  <a:srgbClr val="4A4A4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"situacao_covid"</a:t>
            </a:r>
            <a:r>
              <a:rPr lang="pt-BR" sz="15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:{</a:t>
            </a:r>
            <a:endParaRPr sz="15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pt-BR" sz="1500">
                <a:solidFill>
                  <a:srgbClr val="4A4A4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"crescimento_casos"</a:t>
            </a:r>
            <a:r>
              <a:rPr lang="pt-BR" sz="15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pt-BR" sz="1500">
                <a:solidFill>
                  <a:srgbClr val="77777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”0.0773”</a:t>
            </a:r>
            <a:r>
              <a:rPr lang="pt-BR" sz="15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endParaRPr sz="15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pt-BR" sz="1500">
                <a:solidFill>
                  <a:srgbClr val="4A4A4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"crescimento_mortes"</a:t>
            </a:r>
            <a:r>
              <a:rPr lang="pt-BR" sz="15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:”</a:t>
            </a:r>
            <a:r>
              <a:rPr lang="pt-BR" sz="1500">
                <a:solidFill>
                  <a:srgbClr val="77777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0.0504”</a:t>
            </a:r>
            <a:endParaRPr sz="1500">
              <a:solidFill>
                <a:srgbClr val="77777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}</a:t>
            </a:r>
            <a:endParaRPr sz="15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}</a:t>
            </a:r>
            <a:endParaRPr sz="15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5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 de retorno</a:t>
            </a:r>
            <a:endParaRPr/>
          </a:p>
        </p:txBody>
      </p:sp>
      <p:sp>
        <p:nvSpPr>
          <p:cNvPr id="310" name="Google Shape;310;p51"/>
          <p:cNvSpPr txBox="1"/>
          <p:nvPr>
            <p:ph idx="1" type="body"/>
          </p:nvPr>
        </p:nvSpPr>
        <p:spPr>
          <a:xfrm>
            <a:off x="4362675" y="-50"/>
            <a:ext cx="47814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{</a:t>
            </a:r>
            <a:endParaRPr sz="9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pt-BR" sz="900">
                <a:solidFill>
                  <a:srgbClr val="4A4A4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"id"</a:t>
            </a:r>
            <a:r>
              <a:rPr lang="pt-BR" sz="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pt-BR" sz="900">
                <a:solidFill>
                  <a:srgbClr val="77777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"67"</a:t>
            </a:r>
            <a:r>
              <a:rPr lang="pt-BR" sz="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endParaRPr sz="9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pt-BR" sz="900">
                <a:solidFill>
                  <a:srgbClr val="4A4A4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"nome"</a:t>
            </a:r>
            <a:r>
              <a:rPr lang="pt-BR" sz="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pt-BR" sz="900">
                <a:solidFill>
                  <a:srgbClr val="77777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"Morro do Elefante"</a:t>
            </a:r>
            <a:r>
              <a:rPr lang="pt-BR" sz="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    </a:t>
            </a:r>
            <a:r>
              <a:rPr lang="pt-BR" sz="900">
                <a:solidFill>
                  <a:srgbClr val="4A4A4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"imagem"</a:t>
            </a:r>
            <a:r>
              <a:rPr lang="pt-BR" sz="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pt-BR" sz="900">
                <a:solidFill>
                  <a:srgbClr val="77777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"https:\/\/s3.netcampos.com\/imgs\/20161130162834\/morro-do-elefante-campos-do-jordao1.jpg"</a:t>
            </a:r>
            <a:r>
              <a:rPr lang="pt-BR" sz="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endParaRPr sz="9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pt-BR" sz="900">
                <a:solidFill>
                  <a:srgbClr val="4A4A4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"latitude"</a:t>
            </a:r>
            <a:r>
              <a:rPr lang="pt-BR" sz="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pt-BR" sz="900">
                <a:solidFill>
                  <a:srgbClr val="77777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"-22.713603"</a:t>
            </a:r>
            <a:r>
              <a:rPr lang="pt-BR" sz="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endParaRPr sz="9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pt-BR" sz="900">
                <a:solidFill>
                  <a:srgbClr val="4A4A4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"longitude"</a:t>
            </a:r>
            <a:r>
              <a:rPr lang="pt-BR" sz="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pt-BR" sz="900">
                <a:solidFill>
                  <a:srgbClr val="77777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"-45.566573"</a:t>
            </a:r>
            <a:r>
              <a:rPr lang="pt-BR" sz="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    </a:t>
            </a:r>
            <a:r>
              <a:rPr lang="pt-BR" sz="900">
                <a:solidFill>
                  <a:srgbClr val="4A4A4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"site"</a:t>
            </a:r>
            <a:r>
              <a:rPr lang="pt-BR" sz="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pt-BR" sz="900">
                <a:solidFill>
                  <a:srgbClr val="77777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"http:\/\/www.emcamposdojordao.com.br\/pagina\/morro-do-elefante-um-dos-pontos-mais-visitados-da-cidade"</a:t>
            </a:r>
            <a:r>
              <a:rPr lang="pt-BR" sz="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endParaRPr sz="9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pt-BR" sz="900">
                <a:solidFill>
                  <a:srgbClr val="4A4A4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"idcidade"</a:t>
            </a:r>
            <a:r>
              <a:rPr lang="pt-BR" sz="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pt-BR" sz="900">
                <a:solidFill>
                  <a:srgbClr val="77777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"7"</a:t>
            </a:r>
            <a:r>
              <a:rPr lang="pt-BR" sz="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endParaRPr sz="9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pt-BR" sz="900">
                <a:solidFill>
                  <a:srgbClr val="4A4A4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"ar-livre"</a:t>
            </a:r>
            <a:r>
              <a:rPr lang="pt-BR" sz="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pt-BR" sz="900">
                <a:solidFill>
                  <a:srgbClr val="77777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"t"</a:t>
            </a:r>
            <a:r>
              <a:rPr lang="pt-BR" sz="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endParaRPr sz="9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pt-BR" sz="900">
                <a:solidFill>
                  <a:srgbClr val="4A4A4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"recomendacao"</a:t>
            </a:r>
            <a:r>
              <a:rPr lang="pt-BR" sz="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:[</a:t>
            </a:r>
            <a:endParaRPr sz="9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  </a:t>
            </a:r>
            <a:r>
              <a:rPr lang="pt-BR" sz="900">
                <a:solidFill>
                  <a:srgbClr val="77777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"19\/01\/2021"</a:t>
            </a:r>
            <a:r>
              <a:rPr lang="pt-BR" sz="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endParaRPr sz="9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  </a:t>
            </a:r>
            <a:r>
              <a:rPr lang="pt-BR" sz="900">
                <a:solidFill>
                  <a:srgbClr val="77777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"Parcialmente nublado"</a:t>
            </a:r>
            <a:r>
              <a:rPr lang="pt-BR" sz="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endParaRPr sz="9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  </a:t>
            </a:r>
            <a:r>
              <a:rPr lang="pt-BR" sz="900">
                <a:solidFill>
                  <a:srgbClr val="77777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"Nao recomendado"</a:t>
            </a:r>
            <a:endParaRPr sz="900">
              <a:solidFill>
                <a:srgbClr val="77777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],</a:t>
            </a:r>
            <a:endParaRPr sz="9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pt-BR" sz="900">
                <a:solidFill>
                  <a:srgbClr val="4A4A4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"recomendacaoFutura"</a:t>
            </a:r>
            <a:r>
              <a:rPr lang="pt-BR" sz="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:[</a:t>
            </a:r>
            <a:endParaRPr sz="9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  [</a:t>
            </a:r>
            <a:endParaRPr sz="9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     </a:t>
            </a:r>
            <a:r>
              <a:rPr lang="pt-BR" sz="900">
                <a:solidFill>
                  <a:srgbClr val="77777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"Qua (20\/01)"</a:t>
            </a:r>
            <a:r>
              <a:rPr lang="pt-BR" sz="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endParaRPr sz="9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     </a:t>
            </a:r>
            <a:r>
              <a:rPr lang="pt-BR" sz="900">
                <a:solidFill>
                  <a:srgbClr val="77777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"Chuvas esparsas"</a:t>
            </a:r>
            <a:r>
              <a:rPr lang="pt-BR" sz="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endParaRPr sz="9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     </a:t>
            </a:r>
            <a:r>
              <a:rPr lang="pt-BR" sz="900">
                <a:solidFill>
                  <a:srgbClr val="77777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"Nao recomendado"</a:t>
            </a:r>
            <a:endParaRPr sz="900">
              <a:solidFill>
                <a:srgbClr val="77777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  ],</a:t>
            </a:r>
            <a:endParaRPr sz="9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(...)</a:t>
            </a:r>
            <a:endParaRPr sz="9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"situacao_covid":{</a:t>
            </a:r>
            <a:endParaRPr sz="9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"crescimento_casos":0.1801,</a:t>
            </a:r>
            <a:endParaRPr sz="9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"crescimento_mortes":0.084</a:t>
            </a:r>
            <a:endParaRPr sz="9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}</a:t>
            </a:r>
            <a:endParaRPr sz="9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}</a:t>
            </a:r>
            <a:endParaRPr sz="9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endParaRPr sz="9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A4A4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Manchetes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1475" y="171725"/>
            <a:ext cx="4792526" cy="226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1475" y="3047075"/>
            <a:ext cx="4792526" cy="17224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5606988" y="2379150"/>
            <a:ext cx="22815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Roboto"/>
                <a:ea typeface="Roboto"/>
                <a:cs typeface="Roboto"/>
                <a:sym typeface="Roboto"/>
              </a:rPr>
              <a:t>figura 1. Notícia de 20/11/2020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5606988" y="4697725"/>
            <a:ext cx="22815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Roboto"/>
                <a:ea typeface="Roboto"/>
                <a:cs typeface="Roboto"/>
                <a:sym typeface="Roboto"/>
              </a:rPr>
              <a:t>figura 2. Notícia de 15/08/2020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 de site que utiliza a api</a:t>
            </a:r>
            <a:endParaRPr/>
          </a:p>
        </p:txBody>
      </p:sp>
      <p:sp>
        <p:nvSpPr>
          <p:cNvPr id="316" name="Google Shape;316;p52"/>
          <p:cNvSpPr txBox="1"/>
          <p:nvPr>
            <p:ph idx="1" type="body"/>
          </p:nvPr>
        </p:nvSpPr>
        <p:spPr>
          <a:xfrm>
            <a:off x="4644675" y="111550"/>
            <a:ext cx="4166400" cy="44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Link: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https://apiurban.herokuapp.com/</a:t>
            </a:r>
            <a:endParaRPr/>
          </a:p>
        </p:txBody>
      </p:sp>
      <p:pic>
        <p:nvPicPr>
          <p:cNvPr id="317" name="Google Shape;31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2049" y="439425"/>
            <a:ext cx="4489024" cy="1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030225"/>
            <a:ext cx="5945043" cy="311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Dificuldades encontradas</a:t>
            </a:r>
            <a:endParaRPr/>
          </a:p>
        </p:txBody>
      </p:sp>
      <p:sp>
        <p:nvSpPr>
          <p:cNvPr id="324" name="Google Shape;324;p53"/>
          <p:cNvSpPr txBox="1"/>
          <p:nvPr>
            <p:ph idx="1" type="body"/>
          </p:nvPr>
        </p:nvSpPr>
        <p:spPr>
          <a:xfrm>
            <a:off x="4656175" y="537150"/>
            <a:ext cx="4166400" cy="40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Decidir o escopo da API no início do projeto;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Encontrar critérios para a classificação da situação da pandemia nas cidades;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Cronjob para atualização de dados da pandemia é pago, e com isso tem que ser feito de forma manual;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Dificuldade futura: </a:t>
            </a:r>
            <a:r>
              <a:rPr lang="pt-BR"/>
              <a:t>conseguir uma outra API caso o número de consultas gratuitas diárias ultrapasse o limite da HGWeather.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Trabalhos Futuros</a:t>
            </a:r>
            <a:endParaRPr/>
          </a:p>
        </p:txBody>
      </p:sp>
      <p:sp>
        <p:nvSpPr>
          <p:cNvPr id="330" name="Google Shape;330;p54"/>
          <p:cNvSpPr txBox="1"/>
          <p:nvPr>
            <p:ph idx="1" type="body"/>
          </p:nvPr>
        </p:nvSpPr>
        <p:spPr>
          <a:xfrm>
            <a:off x="4644675" y="1728900"/>
            <a:ext cx="4166400" cy="16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</a:t>
            </a:r>
            <a:r>
              <a:rPr lang="pt-BR"/>
              <a:t>ritérios de acordo com os dados covid de acordo com organizações da saúde (OMS, Ministério da Saúde etc).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Cronjob - automatizar a atualização dos dados.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Github do código</a:t>
            </a:r>
            <a:endParaRPr/>
          </a:p>
        </p:txBody>
      </p:sp>
      <p:sp>
        <p:nvSpPr>
          <p:cNvPr id="336" name="Google Shape;336;p55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Link: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https://github.com/henriquecefet/apiurban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Vídeo de demonstração</a:t>
            </a:r>
            <a:endParaRPr/>
          </a:p>
        </p:txBody>
      </p:sp>
      <p:sp>
        <p:nvSpPr>
          <p:cNvPr id="342" name="Google Shape;342;p5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Link: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https://www.youtube.com/watch?v=RISbay-4yW4&amp;feature=youtu.be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Dúvidas?</a:t>
            </a:r>
            <a:endParaRPr/>
          </a:p>
        </p:txBody>
      </p:sp>
      <p:pic>
        <p:nvPicPr>
          <p:cNvPr id="348" name="Google Shape;34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3025" y="1293463"/>
            <a:ext cx="4820975" cy="2556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Obrigado!</a:t>
            </a:r>
            <a:endParaRPr/>
          </a:p>
        </p:txBody>
      </p:sp>
      <p:pic>
        <p:nvPicPr>
          <p:cNvPr id="354" name="Google Shape;35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3025" y="1215850"/>
            <a:ext cx="4820976" cy="271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Motivação</a:t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150" y="1657313"/>
            <a:ext cx="2671120" cy="18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4572000" y="549600"/>
            <a:ext cx="4325100" cy="40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pt-BR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pt-BR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uxiliar os turistas a escolher previamente quais cidades e pontos turísticos irão visitar com base no clima.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pt-BR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Informar do risco de contágio do coronavírus para que possam decidir se irão visitar um outro ponto turístico ou se ao menos irão se proteger, utilizando máscara e álcool em gel.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Solução proposta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4523700" y="148725"/>
            <a:ext cx="4408800" cy="49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666666"/>
                </a:solidFill>
              </a:rPr>
              <a:t>Propomos uma API que utiliza o conceito de Sistema-de-Sistemas Reconhecido que pegue dados via request de:</a:t>
            </a:r>
            <a:endParaRPr sz="1500">
              <a:solidFill>
                <a:srgbClr val="666666"/>
              </a:solidFill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500"/>
              <a:buAutoNum type="arabicPeriod"/>
            </a:pPr>
            <a:r>
              <a:rPr lang="pt-BR" sz="1500">
                <a:solidFill>
                  <a:srgbClr val="666666"/>
                </a:solidFill>
              </a:rPr>
              <a:t>Urban Explorer, nosso projeto de PCS, onde possui dados de cidades e pontos turísticos.</a:t>
            </a:r>
            <a:endParaRPr sz="1500">
              <a:solidFill>
                <a:srgbClr val="666666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AutoNum type="arabicPeriod"/>
            </a:pPr>
            <a:r>
              <a:rPr lang="pt-BR" sz="1500">
                <a:solidFill>
                  <a:srgbClr val="666666"/>
                </a:solidFill>
              </a:rPr>
              <a:t>HGWeather, que possui dados atuais sobre o clima em cada cidade e a previsão do clima para dois dias seguintes.</a:t>
            </a:r>
            <a:endParaRPr sz="1500">
              <a:solidFill>
                <a:srgbClr val="666666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AutoNum type="arabicPeriod"/>
            </a:pPr>
            <a:r>
              <a:rPr lang="pt-BR" sz="1500">
                <a:solidFill>
                  <a:srgbClr val="666666"/>
                </a:solidFill>
              </a:rPr>
              <a:t>Covid-19 Brazil API, que possui dados estatísticos sobre a pandemia de covid-19 em cada estado.</a:t>
            </a:r>
            <a:endParaRPr sz="15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500">
                <a:solidFill>
                  <a:srgbClr val="666666"/>
                </a:solidFill>
              </a:rPr>
              <a:t>Por fim, a API retornará um JSON que, com base nos dados climáticos e dados sobre a pandemia, recomendará ou não visitar um ponto turístico ou cidade.</a:t>
            </a:r>
            <a:endParaRPr sz="1500">
              <a:solidFill>
                <a:srgbClr val="666666"/>
              </a:solidFill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700" y="1743075"/>
            <a:ext cx="2762250" cy="1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137925" y="500925"/>
            <a:ext cx="40641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Conceito de Sistema-de-Sistemas</a:t>
            </a:r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4572000" y="500925"/>
            <a:ext cx="4337700" cy="42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"Um conjunto de componentes que individualmente podem ser considerados sistemas e possuem </a:t>
            </a:r>
            <a:r>
              <a:rPr lang="pt-BR" sz="2000"/>
              <a:t>i</a:t>
            </a:r>
            <a:r>
              <a:rPr lang="pt-BR" sz="2000"/>
              <a:t>ndependência gerencial e operacional."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pt-BR" sz="1100"/>
              <a:t>Mark Maier, “Architecting principles for systems-of-systems,” Syst. Eng., vol. 1, no. 4, pp. 267–284, 1998</a:t>
            </a:r>
            <a:endParaRPr i="1"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Características</a:t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4644650" y="1164609"/>
            <a:ext cx="4166400" cy="28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1. Independência gerencial;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/>
              <a:t>2. Independência operacional;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/>
              <a:t>3. Distribuição geográfica;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/>
              <a:t>4. Desenvolvimento evolucionário;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800"/>
              <a:t>5. Comportamento emergente.</a:t>
            </a:r>
            <a:endParaRPr sz="1800"/>
          </a:p>
        </p:txBody>
      </p:sp>
      <p:pic>
        <p:nvPicPr>
          <p:cNvPr id="115" name="Google Shape;115;p20"/>
          <p:cNvPicPr preferRelativeResize="0"/>
          <p:nvPr/>
        </p:nvPicPr>
        <p:blipFill rotWithShape="1">
          <a:blip r:embed="rId3">
            <a:alphaModFix/>
          </a:blip>
          <a:srcRect b="-1967" l="25211" r="0" t="0"/>
          <a:stretch/>
        </p:blipFill>
        <p:spPr>
          <a:xfrm>
            <a:off x="426025" y="1536850"/>
            <a:ext cx="3477900" cy="343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149425" y="500925"/>
            <a:ext cx="40527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Sistema-de-Sistemas Reconhecido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4644675" y="500925"/>
            <a:ext cx="4166400" cy="43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SoS Reconhecidos possuem </a:t>
            </a:r>
            <a:r>
              <a:rPr b="1" lang="pt-BR" sz="1500"/>
              <a:t>coordenação reconhecida</a:t>
            </a:r>
            <a:r>
              <a:rPr lang="pt-BR" sz="1500"/>
              <a:t> por todas as partes envolvidas, mas o controle central depende de uma negociação entre as partes.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500"/>
              <a:t>Os sistemas constituintes </a:t>
            </a:r>
            <a:r>
              <a:rPr b="1" lang="pt-BR" sz="1500"/>
              <a:t>mantêm sua propriedade e objetivos independentes</a:t>
            </a:r>
            <a:r>
              <a:rPr lang="pt-BR" sz="1500"/>
              <a:t>.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500"/>
              <a:t>As mudanças nos sistemas são baseadas na colaboração entre o SoS e os sistemas constituintes.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000"/>
              <a:t>Dahmann, J. S., &amp; Baldwin, K. J. (2008). Understanding the Current State of US Defense Systems of Systems and the Implications for Systems Engineering. 2008 2nd Annual IEEE Systems Conference, 1–7</a:t>
            </a:r>
            <a:endParaRPr sz="1000"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300" y="2114876"/>
            <a:ext cx="3536150" cy="23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/>
        </p:nvSpPr>
        <p:spPr>
          <a:xfrm>
            <a:off x="1148275" y="3651725"/>
            <a:ext cx="1263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